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9" r:id="rId4"/>
  </p:sldMasterIdLst>
  <p:notesMasterIdLst>
    <p:notesMasterId r:id="rId10"/>
  </p:notesMasterIdLst>
  <p:handoutMasterIdLst>
    <p:handoutMasterId r:id="rId11"/>
  </p:handoutMasterIdLst>
  <p:sldIdLst>
    <p:sldId id="256" r:id="rId5"/>
    <p:sldId id="274" r:id="rId6"/>
    <p:sldId id="280" r:id="rId7"/>
    <p:sldId id="283" r:id="rId8"/>
    <p:sldId id="284" r:id="rId9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Styl jasny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334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0994967-12C7-446E-A6FD-BAD307F30BA2}" type="datetime1">
              <a:rPr lang="pl-PL" smtClean="0"/>
              <a:t>09.03.2023</a:t>
            </a:fld>
            <a:endParaRPr lang="pl-PL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FCD24CE-3EFB-4D5E-8729-9ABD5B34DCA6}" type="datetime1">
              <a:rPr lang="pl-PL" noProof="1" dirty="0" smtClean="0"/>
              <a:t>09.03.2023</a:t>
            </a:fld>
            <a:endParaRPr lang="pl-PL" noProof="1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1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1"/>
              <a:t>Drugi poziom</a:t>
            </a:r>
          </a:p>
          <a:p>
            <a:pPr lvl="2" rtl="0"/>
            <a:r>
              <a:rPr lang="pl-PL" noProof="1"/>
              <a:t>Trzeci poziom</a:t>
            </a:r>
          </a:p>
          <a:p>
            <a:pPr lvl="3" rtl="0"/>
            <a:r>
              <a:rPr lang="pl-PL" noProof="1"/>
              <a:t>Czwarty poziom</a:t>
            </a:r>
          </a:p>
          <a:p>
            <a:pPr lvl="4" rtl="0"/>
            <a:r>
              <a:rPr lang="pl-PL" noProof="1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pl-PL" noProof="1" dirty="0" smtClean="0"/>
              <a:t>‹#›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1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noProof="1" smtClean="0"/>
              <a:t>1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16761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0421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8376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8063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a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860132A3-9021-4D5D-9580-D882F4DB0A77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8767E5-2643-4BEE-8C71-7B245457DA32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6C1766-BAB9-4108-9A4B-BDC62081AF48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4ED7EA-3DCB-44AB-AF53-5ED96A33684F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sp>
        <p:nvSpPr>
          <p:cNvPr id="60" name="Pole tekstow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Pole tekstow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7019EE-A054-4DCC-B8A7-65A035197E13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zecia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3441D6-D39C-4EEE-BDCC-FBAE101DB05D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4845B5-FCB7-4F71-B3AE-F3E994EC1440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13886A-8DA3-450E-9C3F-D2F6FE1AAA81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E39A42-DDA0-4022-B856-1F4ECB9CF578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4A7FF7-295B-4ADA-8B5E-CA3A7C0AA5BB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0C4C9-3063-4A81-A45B-64A1F6141A3A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E65A06-BA01-436F-A054-3FC65FBC1912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3F7083-9991-4464-AF85-0A1EC6C995C9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28E58C-900D-4E3C-A316-8BA8958FE5FA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FADF1D-6A78-4A03-AE6D-C74351179A3A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27CF86-8E36-4BB0-8037-32D1258393B7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E5C8AE-2D37-46BD-A8AF-715411D08F7C}" type="datetime1">
              <a:rPr lang="pl-PL" noProof="0" smtClean="0"/>
              <a:t>09.03.2023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a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a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a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l-PL" noProof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5DA65F4-6F9B-4846-B623-6B34147ECCF2}" type="datetime1">
              <a:rPr lang="pl-PL" noProof="0" smtClean="0"/>
              <a:t>09.03.2023</a:t>
            </a:fld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facebook.com/groups/white.hats.kurs.pentestera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package" Target="../embeddings/Microsoft_Excel_Worksheet.xlsx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hyperlink" Target="https://nl.wikipedia.org/wiki/Facebook" TargetMode="External"/><Relationship Id="rId3" Type="http://schemas.openxmlformats.org/officeDocument/2006/relationships/image" Target="../media/image3.jp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acebook.com/WhiteHatsPWr" TargetMode="External"/><Relationship Id="rId11" Type="http://schemas.openxmlformats.org/officeDocument/2006/relationships/hyperlink" Target="https://www.pngall.com/website-png" TargetMode="External"/><Relationship Id="rId5" Type="http://schemas.openxmlformats.org/officeDocument/2006/relationships/hyperlink" Target="https://discord.gg/TFD6vC3v" TargetMode="External"/><Relationship Id="rId10" Type="http://schemas.openxmlformats.org/officeDocument/2006/relationships/image" Target="../media/image8.png"/><Relationship Id="rId4" Type="http://schemas.openxmlformats.org/officeDocument/2006/relationships/hyperlink" Target="https://whitehats.pwr.edu.pl/" TargetMode="External"/><Relationship Id="rId9" Type="http://schemas.openxmlformats.org/officeDocument/2006/relationships/hyperlink" Target="https://wiki.soldat.pl/index.php/Soldat's_Official_Discord_Serv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a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Prostokąt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pic>
          <p:nvPicPr>
            <p:cNvPr id="12" name="Obraz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az 4" descr="Powierzchnia czerwonej tekstury cyfrowej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grpSp>
        <p:nvGrpSpPr>
          <p:cNvPr id="14" name="Grupa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Prostokąt z rogami zaokrąglonymi po przekątnej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Dowolny kształt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Dowolny kształt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Dowolny kształt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Dowolny kształt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Dowolny kształt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Dowolny kształt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Dowolny kształt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Dowolny kształt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Dowolny kształt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Prostokąt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Dowolny kształt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Dowolny kształt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Dowolny kształt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Dowolny kształt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Dowolny kształt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Dowolny kształt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Dowolny kształt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Dowolny kształt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Dowolny kształt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Prostokąt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3163" y="2776536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sz="1800" dirty="0"/>
              <a:t>Kurs </a:t>
            </a:r>
            <a:r>
              <a:rPr lang="pl-PL" sz="1800" dirty="0" err="1"/>
              <a:t>Pentestera</a:t>
            </a:r>
            <a:r>
              <a:rPr lang="pl-PL" sz="1800" dirty="0"/>
              <a:t> 22/23 semestr letni</a:t>
            </a:r>
            <a:br>
              <a:rPr lang="pl-PL" dirty="0"/>
            </a:br>
            <a:r>
              <a:rPr lang="pl-PL" dirty="0"/>
              <a:t>Wprowadzenie</a:t>
            </a:r>
          </a:p>
        </p:txBody>
      </p:sp>
      <p:sp>
        <p:nvSpPr>
          <p:cNvPr id="38" name="Prostokąt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3DC23D8F-B76E-E7ED-1C61-BBFC1B74F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8557" y="4953255"/>
            <a:ext cx="2147893" cy="1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/>
              <a:t>Informacje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86876"/>
            <a:ext cx="9129131" cy="3944689"/>
          </a:xfrm>
        </p:spPr>
        <p:txBody>
          <a:bodyPr>
            <a:normAutofit/>
          </a:bodyPr>
          <a:lstStyle/>
          <a:p>
            <a:pPr algn="l" rtl="0"/>
            <a:r>
              <a:rPr lang="pl-PL" sz="2000" dirty="0">
                <a:effectLst/>
              </a:rPr>
              <a:t>Zajęcia w każdy </a:t>
            </a:r>
            <a:r>
              <a:rPr lang="pl-PL" sz="2000" b="1" dirty="0">
                <a:effectLst/>
              </a:rPr>
              <a:t>czwartek</a:t>
            </a:r>
            <a:r>
              <a:rPr lang="pl-PL" sz="2000" dirty="0">
                <a:effectLst/>
              </a:rPr>
              <a:t> od </a:t>
            </a:r>
            <a:r>
              <a:rPr lang="pl-PL" sz="2000" b="1" dirty="0">
                <a:effectLst/>
              </a:rPr>
              <a:t>16.03.2023</a:t>
            </a:r>
            <a:r>
              <a:rPr lang="pl-PL" sz="2000" dirty="0">
                <a:effectLst/>
              </a:rPr>
              <a:t> do</a:t>
            </a:r>
            <a:r>
              <a:rPr lang="pl-PL" sz="2000" dirty="0"/>
              <a:t> </a:t>
            </a:r>
            <a:r>
              <a:rPr lang="pl-PL" sz="2000" b="1" dirty="0">
                <a:effectLst/>
              </a:rPr>
              <a:t>01.06.2023</a:t>
            </a:r>
            <a:r>
              <a:rPr lang="pl-PL" sz="2000" dirty="0">
                <a:effectLst/>
              </a:rPr>
              <a:t> włącznie o godzinie </a:t>
            </a:r>
            <a:r>
              <a:rPr lang="pl-PL" sz="2000" b="1" dirty="0">
                <a:effectLst/>
              </a:rPr>
              <a:t>19:00</a:t>
            </a:r>
            <a:endParaRPr lang="pl-PL" sz="2000" b="1" dirty="0"/>
          </a:p>
          <a:p>
            <a:pPr algn="l" rtl="0"/>
            <a:r>
              <a:rPr lang="pl-PL" sz="2000" dirty="0">
                <a:effectLst/>
              </a:rPr>
              <a:t>Zajęcia w formie </a:t>
            </a:r>
            <a:r>
              <a:rPr lang="pl-PL" sz="2000" b="1" dirty="0">
                <a:effectLst/>
              </a:rPr>
              <a:t>zdalnej</a:t>
            </a:r>
            <a:r>
              <a:rPr lang="pl-PL" sz="2000" dirty="0">
                <a:effectLst/>
              </a:rPr>
              <a:t> i </a:t>
            </a:r>
            <a:r>
              <a:rPr lang="pl-PL" sz="2000" b="1" dirty="0">
                <a:effectLst/>
              </a:rPr>
              <a:t>stacjonarnej</a:t>
            </a:r>
            <a:endParaRPr lang="pl-PL" sz="2000" b="1" dirty="0"/>
          </a:p>
          <a:p>
            <a:pPr algn="l" rtl="0"/>
            <a:r>
              <a:rPr lang="pl-PL" sz="2000" dirty="0">
                <a:effectLst/>
              </a:rPr>
              <a:t>Spotkania zdalne będą odbywać się w aplikacji </a:t>
            </a:r>
            <a:r>
              <a:rPr lang="pl-PL" sz="2000" b="1" dirty="0">
                <a:effectLst/>
              </a:rPr>
              <a:t>Zoom</a:t>
            </a:r>
            <a:endParaRPr lang="pl-PL" sz="2000" b="1" dirty="0"/>
          </a:p>
          <a:p>
            <a:pPr algn="l"/>
            <a:r>
              <a:rPr lang="pl-PL" sz="2000" dirty="0">
                <a:effectLst/>
              </a:rPr>
              <a:t>Spotkanie stacjonarnie w </a:t>
            </a:r>
            <a:r>
              <a:rPr lang="pl-PL" sz="2000" i="0" u="none" strike="noStrike" baseline="0" dirty="0">
                <a:solidFill>
                  <a:srgbClr val="000000"/>
                </a:solidFill>
              </a:rPr>
              <a:t>sali</a:t>
            </a:r>
            <a:r>
              <a:rPr lang="pl-PL" sz="2000" b="1" i="0" u="none" strike="noStrike" baseline="0" dirty="0">
                <a:solidFill>
                  <a:srgbClr val="000000"/>
                </a:solidFill>
              </a:rPr>
              <a:t> D2.2 w </a:t>
            </a:r>
            <a:r>
              <a:rPr lang="pl-PL" sz="2000" b="1" i="0" u="none" strike="noStrike" baseline="0">
                <a:solidFill>
                  <a:srgbClr val="000000"/>
                </a:solidFill>
              </a:rPr>
              <a:t>budynku C-16</a:t>
            </a:r>
            <a:endParaRPr lang="pl-PL" sz="1800" i="0" u="none" strike="noStrike" baseline="0" dirty="0">
              <a:solidFill>
                <a:srgbClr val="000000"/>
              </a:solidFill>
            </a:endParaRPr>
          </a:p>
          <a:p>
            <a:pPr algn="l" rtl="0"/>
            <a:r>
              <a:rPr lang="pl-PL" sz="2000" dirty="0">
                <a:effectLst/>
              </a:rPr>
              <a:t>Zajęcia będą nagrywane i udostępniane na grupie FB</a:t>
            </a:r>
            <a:r>
              <a:rPr lang="pl-PL" sz="2000" dirty="0"/>
              <a:t> </a:t>
            </a:r>
            <a:r>
              <a:rPr lang="pl-PL" sz="2000" dirty="0">
                <a:effectLst/>
              </a:rPr>
              <a:t>kursu</a:t>
            </a:r>
            <a:endParaRPr lang="pl-PL" sz="2800" dirty="0"/>
          </a:p>
          <a:p>
            <a:pPr marL="0" indent="0">
              <a:buNone/>
            </a:pPr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1E835F06-FD15-6335-5D10-00E2650FBECC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2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5639372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/>
          </p:cNvSpPr>
          <p:nvPr/>
        </p:nvSpPr>
        <p:spPr>
          <a:xfrm>
            <a:off x="1141411" y="334538"/>
            <a:ext cx="9905999" cy="594739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/>
              <a:t>https://www.facebook.com/groups/976057843243320</a:t>
            </a:r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4" y="485851"/>
            <a:ext cx="9129131" cy="686834"/>
          </a:xfrm>
        </p:spPr>
        <p:txBody>
          <a:bodyPr/>
          <a:lstStyle/>
          <a:p>
            <a:pPr algn="ctr"/>
            <a:r>
              <a:rPr lang="pl-PL" dirty="0"/>
              <a:t>Grupa </a:t>
            </a:r>
            <a:r>
              <a:rPr lang="pl-PL" dirty="0" err="1"/>
              <a:t>fb</a:t>
            </a:r>
            <a:r>
              <a:rPr lang="pl-PL" dirty="0"/>
              <a:t> kursu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7402" y="5936282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70811" y="5936282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3</a:t>
            </a:fld>
            <a:r>
              <a:rPr lang="pl-PL" sz="1400" b="1" dirty="0"/>
              <a:t> }}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7849B52C-6E81-445F-6492-39663E2ABB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7077" y="1172685"/>
            <a:ext cx="7748866" cy="2994892"/>
          </a:xfrm>
          <a:prstGeom prst="rect">
            <a:avLst/>
          </a:prstGeom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AB24C189-5E74-4D29-207C-5BC460D80FC2}"/>
              </a:ext>
            </a:extLst>
          </p:cNvPr>
          <p:cNvSpPr txBox="1"/>
          <p:nvPr/>
        </p:nvSpPr>
        <p:spPr>
          <a:xfrm>
            <a:off x="3463290" y="4497931"/>
            <a:ext cx="61036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l-PL" b="0" i="0" dirty="0">
                <a:solidFill>
                  <a:srgbClr val="1C1E21"/>
                </a:solidFill>
                <a:effectLst/>
                <a:latin typeface="inherit"/>
                <a:hlinkClick r:id="rId6"/>
              </a:rPr>
              <a:t>www.facebook.com/groups/white.hats.kurs.pentestera</a:t>
            </a:r>
            <a:endParaRPr lang="pl-PL" b="0" i="0" dirty="0">
              <a:solidFill>
                <a:srgbClr val="1C1E21"/>
              </a:solidFill>
              <a:effectLst/>
              <a:latin typeface="inherit"/>
            </a:endParaRPr>
          </a:p>
          <a:p>
            <a:pPr algn="l"/>
            <a:endParaRPr lang="pl-PL" b="0" i="0" dirty="0">
              <a:solidFill>
                <a:srgbClr val="1C1E21"/>
              </a:solidFill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35730666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/>
              <a:t>Harmonogram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4</a:t>
            </a:fld>
            <a:r>
              <a:rPr lang="pl-PL" sz="1400" b="1" dirty="0"/>
              <a:t> }}</a:t>
            </a:r>
          </a:p>
        </p:txBody>
      </p:sp>
      <p:graphicFrame>
        <p:nvGraphicFramePr>
          <p:cNvPr id="2" name="Obiekt 1">
            <a:extLst>
              <a:ext uri="{FF2B5EF4-FFF2-40B4-BE49-F238E27FC236}">
                <a16:creationId xmlns:a16="http://schemas.microsoft.com/office/drawing/2014/main" id="{A1B9941A-E892-25F3-35E4-EE9E63AD15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368060"/>
              </p:ext>
            </p:extLst>
          </p:nvPr>
        </p:nvGraphicFramePr>
        <p:xfrm>
          <a:off x="5481638" y="3232150"/>
          <a:ext cx="1228725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1228843" imgH="390493" progId="Excel.Sheet.12">
                  <p:embed/>
                </p:oleObj>
              </mc:Choice>
              <mc:Fallback>
                <p:oleObj name="Worksheet" r:id="rId5" imgW="1228843" imgH="39049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81638" y="3232150"/>
                        <a:ext cx="1228725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2126A693-7C04-E7F2-7386-EC6F2B8970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8698388"/>
              </p:ext>
            </p:extLst>
          </p:nvPr>
        </p:nvGraphicFramePr>
        <p:xfrm>
          <a:off x="1529842" y="1440601"/>
          <a:ext cx="9223503" cy="4027083"/>
        </p:xfrm>
        <a:graphic>
          <a:graphicData uri="http://schemas.openxmlformats.org/drawingml/2006/table">
            <a:tbl>
              <a:tblPr firstRow="1">
                <a:tableStyleId>{7E9639D4-E3E2-4D34-9284-5A2195B3D0D7}</a:tableStyleId>
              </a:tblPr>
              <a:tblGrid>
                <a:gridCol w="1414932">
                  <a:extLst>
                    <a:ext uri="{9D8B030D-6E8A-4147-A177-3AD203B41FA5}">
                      <a16:colId xmlns:a16="http://schemas.microsoft.com/office/drawing/2014/main" val="438023250"/>
                    </a:ext>
                  </a:extLst>
                </a:gridCol>
                <a:gridCol w="2404466">
                  <a:extLst>
                    <a:ext uri="{9D8B030D-6E8A-4147-A177-3AD203B41FA5}">
                      <a16:colId xmlns:a16="http://schemas.microsoft.com/office/drawing/2014/main" val="3192009220"/>
                    </a:ext>
                  </a:extLst>
                </a:gridCol>
                <a:gridCol w="1407254">
                  <a:extLst>
                    <a:ext uri="{9D8B030D-6E8A-4147-A177-3AD203B41FA5}">
                      <a16:colId xmlns:a16="http://schemas.microsoft.com/office/drawing/2014/main" val="657389491"/>
                    </a:ext>
                  </a:extLst>
                </a:gridCol>
                <a:gridCol w="3996851">
                  <a:extLst>
                    <a:ext uri="{9D8B030D-6E8A-4147-A177-3AD203B41FA5}">
                      <a16:colId xmlns:a16="http://schemas.microsoft.com/office/drawing/2014/main" val="3096998405"/>
                    </a:ext>
                  </a:extLst>
                </a:gridCol>
              </a:tblGrid>
              <a:tr h="302808">
                <a:tc>
                  <a:txBody>
                    <a:bodyPr/>
                    <a:lstStyle/>
                    <a:p>
                      <a:pPr algn="ctr" fontAlgn="b"/>
                      <a:r>
                        <a:rPr lang="pl-PL" sz="1400" u="none" strike="noStrike" dirty="0">
                          <a:effectLst/>
                        </a:rPr>
                        <a:t>Termin zajęć</a:t>
                      </a:r>
                      <a:endParaRPr lang="pl-P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400" u="none" strike="noStrike" dirty="0">
                          <a:effectLst/>
                        </a:rPr>
                        <a:t>Temat</a:t>
                      </a:r>
                      <a:endParaRPr lang="pl-P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400" u="none" strike="noStrike" dirty="0">
                          <a:effectLst/>
                        </a:rPr>
                        <a:t>Stacjonarnie</a:t>
                      </a:r>
                      <a:endParaRPr lang="pl-P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400" u="none" strike="noStrike" dirty="0">
                          <a:effectLst/>
                        </a:rPr>
                        <a:t>Opis</a:t>
                      </a:r>
                      <a:endParaRPr lang="pl-PL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9607762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ctr" fontAlgn="b"/>
                      <a:r>
                        <a:rPr lang="pl-PL" sz="1600" u="none" strike="noStrike" dirty="0">
                          <a:effectLst/>
                        </a:rPr>
                        <a:t>16.03.2023</a:t>
                      </a:r>
                      <a:endParaRPr lang="pl-P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 dirty="0">
                          <a:effectLst/>
                        </a:rPr>
                        <a:t>WEB 1</a:t>
                      </a:r>
                      <a:endParaRPr lang="pl-P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2000" u="none" strike="noStrike" dirty="0">
                          <a:effectLst/>
                        </a:rPr>
                        <a:t>TAK</a:t>
                      </a:r>
                      <a:endParaRPr lang="pl-P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1100" u="none" strike="noStrike" dirty="0">
                          <a:effectLst/>
                        </a:rPr>
                        <a:t>Ogólne pojęcia związane z WEB. </a:t>
                      </a:r>
                      <a:r>
                        <a:rPr lang="pl-PL" sz="1100" u="none" strike="noStrike" dirty="0" err="1">
                          <a:effectLst/>
                        </a:rPr>
                        <a:t>Frontend</a:t>
                      </a:r>
                      <a:r>
                        <a:rPr lang="pl-PL" sz="1100" u="none" strike="noStrike" dirty="0">
                          <a:effectLst/>
                        </a:rPr>
                        <a:t>, cookie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2628785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ctr" fontAlgn="b"/>
                      <a:r>
                        <a:rPr lang="pl-PL" sz="1600" u="none" strike="noStrike" dirty="0">
                          <a:effectLst/>
                        </a:rPr>
                        <a:t>23.03.2023</a:t>
                      </a:r>
                      <a:endParaRPr lang="pl-P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 dirty="0">
                          <a:effectLst/>
                        </a:rPr>
                        <a:t>Praktyka XSS i CSRF</a:t>
                      </a:r>
                      <a:endParaRPr lang="pl-P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2000" u="none" strike="noStrike" dirty="0">
                          <a:effectLst/>
                        </a:rPr>
                        <a:t>TAK</a:t>
                      </a:r>
                      <a:endParaRPr lang="pl-P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1100" u="none" strike="noStrike" dirty="0">
                          <a:effectLst/>
                        </a:rPr>
                        <a:t>Ataki XSS i CSRF w praktyce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4727600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ctr" fontAlgn="b"/>
                      <a:r>
                        <a:rPr lang="pl-PL" sz="1600" u="none" strike="noStrike" dirty="0">
                          <a:effectLst/>
                        </a:rPr>
                        <a:t>30.03.2023</a:t>
                      </a:r>
                      <a:endParaRPr lang="pl-P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 dirty="0">
                          <a:effectLst/>
                        </a:rPr>
                        <a:t>WEB 2</a:t>
                      </a:r>
                      <a:endParaRPr lang="pl-P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2000" u="none" strike="noStrike">
                          <a:effectLst/>
                        </a:rPr>
                        <a:t>NIE</a:t>
                      </a:r>
                      <a:endParaRPr lang="pl-P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1100" u="none" strike="noStrike" dirty="0">
                          <a:effectLst/>
                        </a:rPr>
                        <a:t>Pojęcia związane z </a:t>
                      </a:r>
                      <a:r>
                        <a:rPr lang="pl-PL" sz="1100" u="none" strike="noStrike" dirty="0" err="1">
                          <a:effectLst/>
                        </a:rPr>
                        <a:t>backend</a:t>
                      </a:r>
                      <a:r>
                        <a:rPr lang="pl-PL" sz="1100" u="none" strike="noStrike" dirty="0">
                          <a:effectLst/>
                        </a:rPr>
                        <a:t>, </a:t>
                      </a:r>
                      <a:r>
                        <a:rPr lang="pl-PL" sz="1100" u="none" strike="noStrike" dirty="0" err="1">
                          <a:effectLst/>
                        </a:rPr>
                        <a:t>api</a:t>
                      </a:r>
                      <a:r>
                        <a:rPr lang="pl-PL" sz="1100" u="none" strike="noStrike" dirty="0">
                          <a:effectLst/>
                        </a:rPr>
                        <a:t>. Obsługa </a:t>
                      </a:r>
                      <a:r>
                        <a:rPr lang="pl-PL" sz="1100" u="none" strike="noStrike" dirty="0" err="1">
                          <a:effectLst/>
                        </a:rPr>
                        <a:t>Burpsuite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1734628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ctr" fontAlgn="b"/>
                      <a:r>
                        <a:rPr lang="pl-PL" sz="1600" u="none" strike="noStrike" dirty="0">
                          <a:effectLst/>
                        </a:rPr>
                        <a:t>13.04.2023</a:t>
                      </a:r>
                      <a:endParaRPr lang="pl-P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 dirty="0" err="1">
                          <a:effectLst/>
                        </a:rPr>
                        <a:t>SQLi</a:t>
                      </a:r>
                      <a:endParaRPr lang="pl-P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2000" u="none" strike="noStrike" dirty="0">
                          <a:effectLst/>
                        </a:rPr>
                        <a:t>TAK</a:t>
                      </a:r>
                      <a:endParaRPr lang="pl-P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1100" u="none" strike="noStrike" dirty="0">
                          <a:effectLst/>
                        </a:rPr>
                        <a:t>Ataki SQL </a:t>
                      </a:r>
                      <a:r>
                        <a:rPr lang="pl-PL" sz="1100" u="none" strike="noStrike" dirty="0" err="1">
                          <a:effectLst/>
                        </a:rPr>
                        <a:t>Injection</a:t>
                      </a:r>
                      <a:r>
                        <a:rPr lang="pl-PL" sz="1100" u="none" strike="noStrike" dirty="0">
                          <a:effectLst/>
                        </a:rPr>
                        <a:t> w praktyce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6231449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ctr" fontAlgn="b"/>
                      <a:r>
                        <a:rPr lang="pl-PL" sz="1600" u="none" strike="noStrike" dirty="0">
                          <a:effectLst/>
                        </a:rPr>
                        <a:t>20.04.2023</a:t>
                      </a:r>
                      <a:endParaRPr lang="pl-P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 dirty="0">
                          <a:effectLst/>
                        </a:rPr>
                        <a:t>WEB 3</a:t>
                      </a:r>
                      <a:endParaRPr lang="pl-P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2000" u="none" strike="noStrike" dirty="0">
                          <a:effectLst/>
                        </a:rPr>
                        <a:t>NIE</a:t>
                      </a:r>
                      <a:endParaRPr lang="pl-P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1100" u="none" strike="noStrike" dirty="0">
                          <a:effectLst/>
                        </a:rPr>
                        <a:t>Rodzaje zapytać, CSP, nagłówki bezpieczeństwa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0172332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ctr" fontAlgn="b"/>
                      <a:r>
                        <a:rPr lang="pl-PL" sz="1600" u="none" strike="noStrike" dirty="0">
                          <a:effectLst/>
                        </a:rPr>
                        <a:t>27.04.2023</a:t>
                      </a:r>
                      <a:endParaRPr lang="pl-P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 dirty="0">
                          <a:effectLst/>
                        </a:rPr>
                        <a:t>Pozostałe ataki WEB</a:t>
                      </a:r>
                      <a:endParaRPr lang="pl-P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2000" u="none" strike="noStrike" dirty="0">
                          <a:effectLst/>
                        </a:rPr>
                        <a:t>TAK</a:t>
                      </a:r>
                      <a:endParaRPr lang="pl-P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1100" u="none" strike="noStrike" dirty="0">
                          <a:effectLst/>
                        </a:rPr>
                        <a:t>LFI, RFI, </a:t>
                      </a:r>
                      <a:r>
                        <a:rPr lang="pl-PL" sz="1100" u="none" strike="noStrike" dirty="0" err="1">
                          <a:effectLst/>
                        </a:rPr>
                        <a:t>Dir</a:t>
                      </a:r>
                      <a:r>
                        <a:rPr lang="pl-PL" sz="1100" u="none" strike="noStrike" dirty="0">
                          <a:effectLst/>
                        </a:rPr>
                        <a:t> </a:t>
                      </a:r>
                      <a:r>
                        <a:rPr lang="pl-PL" sz="1100" u="none" strike="noStrike" dirty="0" err="1">
                          <a:effectLst/>
                        </a:rPr>
                        <a:t>traversal</a:t>
                      </a:r>
                      <a:r>
                        <a:rPr lang="pl-PL" sz="1100" u="none" strike="noStrike" dirty="0">
                          <a:effectLst/>
                        </a:rPr>
                        <a:t>, </a:t>
                      </a:r>
                      <a:r>
                        <a:rPr lang="pl-PL" sz="1100" u="none" strike="noStrike" dirty="0" err="1">
                          <a:effectLst/>
                        </a:rPr>
                        <a:t>DoS</a:t>
                      </a:r>
                      <a:r>
                        <a:rPr lang="pl-PL" sz="1100" u="none" strike="noStrike" dirty="0">
                          <a:effectLst/>
                        </a:rPr>
                        <a:t>, </a:t>
                      </a:r>
                      <a:r>
                        <a:rPr lang="pl-PL" sz="1100" u="none" strike="noStrike" dirty="0" err="1">
                          <a:effectLst/>
                        </a:rPr>
                        <a:t>DDoS</a:t>
                      </a:r>
                      <a:r>
                        <a:rPr lang="pl-PL" sz="1100" u="none" strike="noStrike" dirty="0">
                          <a:effectLst/>
                        </a:rPr>
                        <a:t>, </a:t>
                      </a:r>
                      <a:r>
                        <a:rPr lang="pl-PL" sz="1100" u="none" strike="noStrike" dirty="0" err="1">
                          <a:effectLst/>
                        </a:rPr>
                        <a:t>Insecure</a:t>
                      </a:r>
                      <a:r>
                        <a:rPr lang="pl-PL" sz="1100" u="none" strike="noStrike" dirty="0">
                          <a:effectLst/>
                        </a:rPr>
                        <a:t> </a:t>
                      </a:r>
                      <a:r>
                        <a:rPr lang="pl-PL" sz="1100" u="none" strike="noStrike" dirty="0" err="1">
                          <a:effectLst/>
                        </a:rPr>
                        <a:t>upload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0970688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ctr" fontAlgn="b"/>
                      <a:r>
                        <a:rPr lang="pl-PL" sz="1600" u="none" strike="noStrike" dirty="0">
                          <a:effectLst/>
                        </a:rPr>
                        <a:t>11.05.2023</a:t>
                      </a:r>
                      <a:endParaRPr lang="pl-P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 dirty="0">
                          <a:effectLst/>
                        </a:rPr>
                        <a:t>Wstęp do post </a:t>
                      </a:r>
                      <a:r>
                        <a:rPr lang="pl-PL" sz="1200" u="none" strike="noStrike" dirty="0" err="1">
                          <a:effectLst/>
                        </a:rPr>
                        <a:t>exploitation</a:t>
                      </a:r>
                      <a:endParaRPr lang="pl-P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2000" u="none" strike="noStrike" dirty="0">
                          <a:effectLst/>
                        </a:rPr>
                        <a:t>NIE</a:t>
                      </a:r>
                      <a:endParaRPr lang="pl-P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1100" u="none" strike="noStrike" dirty="0">
                          <a:effectLst/>
                        </a:rPr>
                        <a:t>Pojęcia związane z post </a:t>
                      </a:r>
                      <a:r>
                        <a:rPr lang="pl-PL" sz="1100" u="none" strike="noStrike" dirty="0" err="1">
                          <a:effectLst/>
                        </a:rPr>
                        <a:t>exploitaion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3303971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ctr" fontAlgn="b"/>
                      <a:r>
                        <a:rPr lang="pl-PL" sz="1600" u="none" strike="noStrike" dirty="0">
                          <a:effectLst/>
                        </a:rPr>
                        <a:t>18.05.2023</a:t>
                      </a:r>
                      <a:endParaRPr lang="pl-P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 dirty="0">
                          <a:effectLst/>
                        </a:rPr>
                        <a:t>Zajęcia praktyczne z post </a:t>
                      </a:r>
                      <a:r>
                        <a:rPr lang="pl-PL" sz="1200" u="none" strike="noStrike" dirty="0" err="1">
                          <a:effectLst/>
                        </a:rPr>
                        <a:t>exploitation</a:t>
                      </a:r>
                      <a:endParaRPr lang="pl-P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2000" u="none" strike="noStrike" dirty="0">
                          <a:effectLst/>
                        </a:rPr>
                        <a:t>TAK</a:t>
                      </a:r>
                      <a:endParaRPr lang="pl-P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1100" u="none" strike="noStrike" dirty="0">
                          <a:effectLst/>
                        </a:rPr>
                        <a:t>Wykorzystanie zdobytej wiedzy w praktyce o post </a:t>
                      </a:r>
                      <a:r>
                        <a:rPr lang="pl-PL" sz="1100" u="none" strike="noStrike" dirty="0" err="1">
                          <a:effectLst/>
                        </a:rPr>
                        <a:t>exploitation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0463566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ctr" fontAlgn="b"/>
                      <a:r>
                        <a:rPr lang="pl-PL" sz="1600" u="none" strike="noStrike" dirty="0">
                          <a:effectLst/>
                        </a:rPr>
                        <a:t>25.05.2023</a:t>
                      </a:r>
                      <a:endParaRPr lang="pl-P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 dirty="0">
                          <a:effectLst/>
                        </a:rPr>
                        <a:t>Jak dobrze raportować</a:t>
                      </a:r>
                      <a:endParaRPr lang="pl-P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2000" u="none" strike="noStrike" dirty="0">
                          <a:effectLst/>
                        </a:rPr>
                        <a:t>NIE</a:t>
                      </a:r>
                      <a:endParaRPr lang="pl-P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1100" u="none" strike="noStrike" dirty="0">
                          <a:effectLst/>
                        </a:rPr>
                        <a:t>O raportowaniu, </a:t>
                      </a:r>
                      <a:r>
                        <a:rPr lang="pl-PL" sz="1100" u="none" strike="noStrike" dirty="0" err="1">
                          <a:effectLst/>
                        </a:rPr>
                        <a:t>pentestowaniu</a:t>
                      </a:r>
                      <a:r>
                        <a:rPr lang="pl-PL" sz="1100" u="none" strike="noStrike" dirty="0">
                          <a:effectLst/>
                        </a:rPr>
                        <a:t> i pracy jako </a:t>
                      </a:r>
                      <a:r>
                        <a:rPr lang="pl-PL" sz="1100" u="none" strike="noStrike" dirty="0" err="1">
                          <a:effectLst/>
                        </a:rPr>
                        <a:t>pentester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5262094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ctr" fontAlgn="b"/>
                      <a:r>
                        <a:rPr lang="pl-PL" sz="1600" u="none" strike="noStrike" dirty="0">
                          <a:effectLst/>
                        </a:rPr>
                        <a:t>01.06.2023</a:t>
                      </a:r>
                      <a:endParaRPr lang="pl-PL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200" u="none" strike="noStrike" dirty="0">
                          <a:effectLst/>
                        </a:rPr>
                        <a:t>Zajęcia podsumowujące</a:t>
                      </a:r>
                      <a:endParaRPr lang="pl-PL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2000" u="none" strike="noStrike" dirty="0">
                          <a:effectLst/>
                        </a:rPr>
                        <a:t>TAK</a:t>
                      </a:r>
                      <a:endParaRPr lang="pl-P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l-PL" sz="1100" u="none" strike="noStrike" dirty="0">
                          <a:effectLst/>
                        </a:rPr>
                        <a:t>Podsumowanie kursu</a:t>
                      </a:r>
                      <a:endParaRPr lang="pl-P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35148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1332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dirty="0"/>
              <a:t>Gdzie nas znaleźć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03376"/>
            <a:ext cx="9129131" cy="394468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2000" dirty="0"/>
              <a:t>Strona koła</a:t>
            </a:r>
            <a:br>
              <a:rPr lang="pl-PL" sz="2000" dirty="0"/>
            </a:br>
            <a:r>
              <a:rPr lang="pl-PL" sz="2000" dirty="0">
                <a:hlinkClick r:id="rId4"/>
              </a:rPr>
              <a:t>https://whitehats.pwr.edu.pl</a:t>
            </a: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  <a:p>
            <a:pPr marL="0" indent="0" algn="ctr">
              <a:buNone/>
            </a:pPr>
            <a:r>
              <a:rPr lang="pl-PL" sz="2000" dirty="0"/>
              <a:t>Serwer </a:t>
            </a:r>
            <a:r>
              <a:rPr lang="pl-PL" sz="2000" dirty="0" err="1"/>
              <a:t>Discord</a:t>
            </a:r>
            <a:br>
              <a:rPr lang="pl-PL" sz="2000" dirty="0"/>
            </a:br>
            <a:r>
              <a:rPr lang="pl-PL" sz="2000" dirty="0">
                <a:hlinkClick r:id="rId5"/>
              </a:rPr>
              <a:t>https://discord.gg/TFD6vC3v</a:t>
            </a:r>
            <a:endParaRPr lang="pl-PL" sz="2000" dirty="0"/>
          </a:p>
          <a:p>
            <a:pPr marL="0" indent="0" algn="ctr">
              <a:buNone/>
            </a:pPr>
            <a:endParaRPr lang="pl-PL" sz="2000" dirty="0"/>
          </a:p>
          <a:p>
            <a:pPr marL="0" indent="0" algn="ctr">
              <a:buNone/>
            </a:pPr>
            <a:r>
              <a:rPr lang="pl-PL" sz="2000" dirty="0"/>
              <a:t>Strona FB koła</a:t>
            </a:r>
          </a:p>
          <a:p>
            <a:pPr marL="0" indent="0" algn="ctr">
              <a:buNone/>
            </a:pPr>
            <a:r>
              <a:rPr lang="pl-PL" sz="2000" dirty="0">
                <a:hlinkClick r:id="rId6"/>
              </a:rPr>
              <a:t>https://www.facebook.com/WhiteHatsPWr</a:t>
            </a:r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5</a:t>
            </a:fld>
            <a:r>
              <a:rPr lang="pl-PL" sz="1400" b="1" dirty="0"/>
              <a:t> }}</a:t>
            </a:r>
          </a:p>
        </p:txBody>
      </p:sp>
      <p:pic>
        <p:nvPicPr>
          <p:cNvPr id="12" name="Obraz 11">
            <a:extLst>
              <a:ext uri="{FF2B5EF4-FFF2-40B4-BE49-F238E27FC236}">
                <a16:creationId xmlns:a16="http://schemas.microsoft.com/office/drawing/2014/main" id="{212AD72D-9446-450B-A9C3-3620D552C1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8059065" y="2867438"/>
            <a:ext cx="1167231" cy="1167231"/>
          </a:xfrm>
          <a:prstGeom prst="rect">
            <a:avLst/>
          </a:prstGeom>
        </p:spPr>
      </p:pic>
      <p:pic>
        <p:nvPicPr>
          <p:cNvPr id="15" name="Obraz 14">
            <a:extLst>
              <a:ext uri="{FF2B5EF4-FFF2-40B4-BE49-F238E27FC236}">
                <a16:creationId xmlns:a16="http://schemas.microsoft.com/office/drawing/2014/main" id="{A33A9D33-2D35-C4B4-A104-1FC0485B306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2706162" y="1457600"/>
            <a:ext cx="1253190" cy="1409838"/>
          </a:xfrm>
          <a:prstGeom prst="rect">
            <a:avLst/>
          </a:prstGeom>
        </p:spPr>
      </p:pic>
      <p:pic>
        <p:nvPicPr>
          <p:cNvPr id="18" name="Obraz 17">
            <a:extLst>
              <a:ext uri="{FF2B5EF4-FFF2-40B4-BE49-F238E27FC236}">
                <a16:creationId xmlns:a16="http://schemas.microsoft.com/office/drawing/2014/main" id="{53FDE829-0198-A068-A381-C44C5D37F35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2449080" y="4450828"/>
            <a:ext cx="949572" cy="94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625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bwód">
  <a:themeElements>
    <a:clrScheme name="Odcienie szarości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Niestandardowy 1">
      <a:majorFont>
        <a:latin typeface="Consolas"/>
        <a:ea typeface=""/>
        <a:cs typeface=""/>
      </a:majorFont>
      <a:minorFont>
        <a:latin typeface="Consolas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wa_templatka_22-23.potx" id="{61C1B1CF-738E-4A5C-8626-AA9E7A8613B3}" vid="{F6C8184B-B614-407F-9F1B-6ED7F9582D0B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71af3243-3dd4-4a8d-8c0d-dd76da1f02a5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</ds:schemaRefs>
</ds:datastoreItem>
</file>

<file path=customXml/itemProps2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274</TotalTime>
  <Words>260</Words>
  <Application>Microsoft Office PowerPoint</Application>
  <PresentationFormat>Panoramiczny</PresentationFormat>
  <Paragraphs>71</Paragraphs>
  <Slides>5</Slides>
  <Notes>5</Notes>
  <HiddenSlides>0</HiddenSlides>
  <MMClips>0</MMClips>
  <ScaleCrop>false</ScaleCrop>
  <HeadingPairs>
    <vt:vector size="8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Osadzone serwery OLE</vt:lpstr>
      </vt:variant>
      <vt:variant>
        <vt:i4>1</vt:i4>
      </vt:variant>
      <vt:variant>
        <vt:lpstr>Tytuły slajdów</vt:lpstr>
      </vt:variant>
      <vt:variant>
        <vt:i4>5</vt:i4>
      </vt:variant>
    </vt:vector>
  </HeadingPairs>
  <TitlesOfParts>
    <vt:vector size="11" baseType="lpstr">
      <vt:lpstr>Arial</vt:lpstr>
      <vt:lpstr>Calibri</vt:lpstr>
      <vt:lpstr>Consolas</vt:lpstr>
      <vt:lpstr>inherit</vt:lpstr>
      <vt:lpstr>Obwód</vt:lpstr>
      <vt:lpstr>Worksheet</vt:lpstr>
      <vt:lpstr>Kurs Pentestera 22/23 semestr letni Wprowadzenie</vt:lpstr>
      <vt:lpstr>Informacje</vt:lpstr>
      <vt:lpstr>Grupa fb kursu</vt:lpstr>
      <vt:lpstr>Harmonogram</vt:lpstr>
      <vt:lpstr>Gdzie nas znaleźć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Kurs Pentestera 22/23 Wprowadzenie</dc:title>
  <dc:creator>Łukasz Dolata (252993)</dc:creator>
  <cp:lastModifiedBy>Karol</cp:lastModifiedBy>
  <cp:revision>17</cp:revision>
  <dcterms:created xsi:type="dcterms:W3CDTF">2022-11-02T13:31:49Z</dcterms:created>
  <dcterms:modified xsi:type="dcterms:W3CDTF">2023-03-09T12:45:02Z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